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5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8" r:id="rId23"/>
    <p:sldId id="281" r:id="rId24"/>
    <p:sldId id="276" r:id="rId25"/>
    <p:sldId id="277" r:id="rId26"/>
    <p:sldId id="282" r:id="rId27"/>
    <p:sldId id="283" r:id="rId28"/>
    <p:sldId id="284" r:id="rId29"/>
    <p:sldId id="285" r:id="rId30"/>
    <p:sldId id="288" r:id="rId31"/>
    <p:sldId id="286" r:id="rId32"/>
    <p:sldId id="287" r:id="rId3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948E4B8-B6F5-4558-9C83-4CC4A9DAA3B6}" type="datetimeFigureOut">
              <a:rPr lang="el-GR"/>
              <a:pPr>
                <a:defRPr/>
              </a:pPr>
              <a:t>1/7/2014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1A76D0-A5C9-4749-8F7E-3DAD43F98E4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048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160FDB-9E2B-4751-9746-C8148C04DF74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41987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5BA133-9643-4D59-86C0-075EADB6A8C8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15170-4232-4653-A977-A87B69EF52D3}" type="datetimeFigureOut">
              <a:rPr lang="el-GR"/>
              <a:pPr>
                <a:defRPr/>
              </a:pPr>
              <a:t>1/7/2014</a:t>
            </a:fld>
            <a:endParaRPr 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22B2E-B75D-42DE-ADAC-FE2131705FD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149F3-BC16-4AE9-ADD0-7EAB4FC2B8F0}" type="datetimeFigureOut">
              <a:rPr lang="el-GR"/>
              <a:pPr>
                <a:defRPr/>
              </a:pPr>
              <a:t>1/7/2014</a:t>
            </a:fld>
            <a:endParaRPr lang="el-G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84071-88BC-4268-8EA4-26252FEFD4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532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F11D1F-DFCA-4577-8185-AC795757BE49}" type="datetimeFigureOut">
              <a:rPr lang="el-GR"/>
              <a:pPr>
                <a:defRPr/>
              </a:pPr>
              <a:t>1/7/2014</a:t>
            </a:fld>
            <a:endParaRPr lang="el-G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D2A7F6-9D29-4FBE-A98F-1F6DA4BCFF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</p:sldLayoutIdLst>
  <p:transition spd="slow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655762"/>
          </a:xfrm>
        </p:spPr>
        <p:txBody>
          <a:bodyPr bIns="9144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200" b="1" i="1" dirty="0" smtClean="0">
                <a:ea typeface="GungsuhChe" pitchFamily="49" charset="-127"/>
              </a:rPr>
              <a:t>1 ΓΕΛ ΚΕΡΑΤΣΙΝΙΟΥ</a:t>
            </a:r>
            <a:br>
              <a:rPr lang="el-GR" sz="3200" b="1" i="1" dirty="0" smtClean="0">
                <a:ea typeface="GungsuhChe" pitchFamily="49" charset="-127"/>
              </a:rPr>
            </a:br>
            <a:r>
              <a:rPr lang="el-GR" sz="3200" b="1" i="1" dirty="0" smtClean="0">
                <a:ea typeface="GungsuhChe" pitchFamily="49" charset="-127"/>
              </a:rPr>
              <a:t>ΕΡΕΥΝΗΤΙΚΗ ΕΡΓΑΣΙΑ ΤΜΗΜΑΤΟΣ Α5 2013-2014</a:t>
            </a:r>
            <a:endParaRPr lang="el-GR" sz="3200" b="1" i="1" dirty="0">
              <a:ea typeface="GungsuhChe" pitchFamily="49" charset="-127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4294967295"/>
          </p:nvPr>
        </p:nvSpPr>
        <p:spPr>
          <a:xfrm>
            <a:off x="1331913" y="2997200"/>
            <a:ext cx="6400800" cy="1295400"/>
          </a:xfrm>
        </p:spPr>
        <p:txBody>
          <a:bodyPr tIns="9144"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i="1" cap="all" spc="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Tunga" pitchFamily="2"/>
              </a:rPr>
              <a:t>ΓΙΑ ΓΕΛΙΑ ΚΑΙ ΓΙΑ ΚΛΑΜΑΤΑ</a:t>
            </a:r>
            <a:endParaRPr lang="el-GR" sz="2800" i="1" cap="all" spc="400" dirty="0">
              <a:solidFill>
                <a:schemeClr val="tx1">
                  <a:lumMod val="95000"/>
                  <a:lumOff val="5000"/>
                </a:schemeClr>
              </a:solidFill>
              <a:ea typeface="+mj-ea"/>
              <a:cs typeface="Tunga" pitchFamily="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</a:t>
            </a:r>
            <a:r>
              <a:rPr lang="el-GR" dirty="0" err="1" smtClean="0"/>
              <a:t>γελιο</a:t>
            </a:r>
            <a:r>
              <a:rPr lang="el-GR" dirty="0" smtClean="0"/>
              <a:t> και το </a:t>
            </a:r>
            <a:r>
              <a:rPr lang="el-GR" dirty="0" err="1" smtClean="0"/>
              <a:t>κλαμα</a:t>
            </a:r>
            <a:r>
              <a:rPr lang="el-GR" dirty="0" smtClean="0"/>
              <a:t> </a:t>
            </a:r>
            <a:r>
              <a:rPr lang="el-GR" dirty="0" err="1" smtClean="0"/>
              <a:t>ΣτουΣ</a:t>
            </a:r>
            <a:r>
              <a:rPr lang="el-GR" dirty="0" smtClean="0"/>
              <a:t> </a:t>
            </a:r>
            <a:r>
              <a:rPr lang="el-GR" dirty="0" err="1" smtClean="0"/>
              <a:t>ενηλικεΣ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125538"/>
            <a:ext cx="2952750" cy="3887787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1125538"/>
            <a:ext cx="2808288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822325" y="188913"/>
            <a:ext cx="7521575" cy="863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Τα ΕΙΔΗ, Η ΒΙΟΧΗΜΕΙΑ, ΚΑΙ ΤΑ ΑΠΟΤΕΛΕΣΜΑΤΑ ΤΟΥ ΚΛΑΜΑΤΟΣ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827088" y="1268413"/>
            <a:ext cx="7521575" cy="3579812"/>
          </a:xfrm>
        </p:spPr>
        <p:txBody>
          <a:bodyPr/>
          <a:lstStyle/>
          <a:p>
            <a:r>
              <a:rPr lang="el-GR" sz="2400" i="1" smtClean="0">
                <a:latin typeface="Franklin Gothic Book"/>
              </a:rPr>
              <a:t>Τρία  είναι τα κύρια είδη  των δακρύων </a:t>
            </a:r>
            <a:r>
              <a:rPr lang="en-US" sz="2400" i="1" smtClean="0">
                <a:latin typeface="Franklin Gothic Book"/>
              </a:rPr>
              <a:t>:</a:t>
            </a:r>
            <a:r>
              <a:rPr lang="el-GR" sz="2400" i="1" smtClean="0">
                <a:latin typeface="Franklin Gothic Book"/>
              </a:rPr>
              <a:t> </a:t>
            </a:r>
            <a:endParaRPr lang="en-US" sz="2400" i="1" smtClean="0">
              <a:latin typeface="Franklin Gothic Book"/>
            </a:endParaRPr>
          </a:p>
          <a:p>
            <a:r>
              <a:rPr lang="el-GR" sz="2400" i="1" smtClean="0">
                <a:latin typeface="Franklin Gothic Book"/>
              </a:rPr>
              <a:t>Τα συνεχή ή βασικά</a:t>
            </a:r>
            <a:r>
              <a:rPr lang="en-US" sz="2400" i="1" smtClean="0">
                <a:latin typeface="Franklin Gothic Book"/>
              </a:rPr>
              <a:t> </a:t>
            </a:r>
            <a:r>
              <a:rPr lang="el-GR" sz="2400" i="1" smtClean="0">
                <a:latin typeface="Franklin Gothic Book"/>
              </a:rPr>
              <a:t>,τα οποία διατηρούν υγρά τα μάτια και  τα προστατεύουν.</a:t>
            </a:r>
          </a:p>
          <a:p>
            <a:r>
              <a:rPr lang="el-GR" sz="2400" i="1" smtClean="0">
                <a:latin typeface="Franklin Gothic Book"/>
              </a:rPr>
              <a:t>Τα αντανακλαστικά που προκαλούνται από κάποιο εξωτερικό ερέθισμα όπως το καθάρισμα των κρεμμυδιών</a:t>
            </a:r>
            <a:r>
              <a:rPr lang="en-US" sz="2400" i="1" smtClean="0">
                <a:latin typeface="Franklin Gothic Book"/>
              </a:rPr>
              <a:t>.</a:t>
            </a:r>
          </a:p>
          <a:p>
            <a:r>
              <a:rPr lang="el-GR" sz="2400" i="1" smtClean="0">
                <a:latin typeface="Franklin Gothic Book"/>
              </a:rPr>
              <a:t> </a:t>
            </a:r>
            <a:r>
              <a:rPr lang="en-US" sz="2400" i="1" smtClean="0">
                <a:latin typeface="Franklin Gothic Book"/>
              </a:rPr>
              <a:t>T</a:t>
            </a:r>
            <a:r>
              <a:rPr lang="el-GR" sz="2400" i="1" smtClean="0">
                <a:latin typeface="Franklin Gothic Book"/>
              </a:rPr>
              <a:t>α συναισθηματικά ή ψυχολογικά δάκρυα που συνοδεύουν τις συναισθηματικά φορτισμένες στιγμές μας.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822325" y="188913"/>
            <a:ext cx="7521575" cy="863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Τα </a:t>
            </a:r>
            <a:r>
              <a:rPr lang="el-GR" dirty="0" err="1" smtClean="0"/>
              <a:t>ειδη</a:t>
            </a:r>
            <a:r>
              <a:rPr lang="el-GR" dirty="0" smtClean="0"/>
              <a:t>, η </a:t>
            </a:r>
            <a:r>
              <a:rPr lang="el-GR" dirty="0" err="1" smtClean="0"/>
              <a:t>βιοχημεια</a:t>
            </a:r>
            <a:r>
              <a:rPr lang="el-GR" dirty="0" smtClean="0"/>
              <a:t>, και τα </a:t>
            </a:r>
            <a:r>
              <a:rPr lang="el-GR" dirty="0" err="1" smtClean="0"/>
              <a:t>αποτελεΣματα</a:t>
            </a:r>
            <a:r>
              <a:rPr lang="el-GR" dirty="0" smtClean="0"/>
              <a:t> του </a:t>
            </a:r>
            <a:r>
              <a:rPr lang="el-GR" dirty="0" err="1" smtClean="0"/>
              <a:t>κλαματοΣ</a:t>
            </a:r>
            <a:endParaRPr lang="el-GR" dirty="0"/>
          </a:p>
        </p:txBody>
      </p:sp>
      <p:pic>
        <p:nvPicPr>
          <p:cNvPr id="2050" name="Picture 2" descr="C:\Users\1lykkeratsnb\Desktop\chronische_pijn_fig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28800"/>
            <a:ext cx="5436071" cy="33364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822325" y="115888"/>
            <a:ext cx="7521575" cy="9366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Τα </a:t>
            </a:r>
            <a:r>
              <a:rPr lang="el-GR" dirty="0" err="1" smtClean="0"/>
              <a:t>ειδη</a:t>
            </a:r>
            <a:r>
              <a:rPr lang="el-GR" dirty="0" smtClean="0"/>
              <a:t>, η </a:t>
            </a:r>
            <a:r>
              <a:rPr lang="el-GR" dirty="0" err="1" smtClean="0"/>
              <a:t>βιοχημεια</a:t>
            </a:r>
            <a:r>
              <a:rPr lang="el-GR" dirty="0" smtClean="0"/>
              <a:t> και τα </a:t>
            </a:r>
            <a:r>
              <a:rPr lang="el-GR" dirty="0" err="1" smtClean="0"/>
              <a:t>αποτελεςματα</a:t>
            </a:r>
            <a:r>
              <a:rPr lang="el-GR" dirty="0" smtClean="0"/>
              <a:t> του </a:t>
            </a:r>
            <a:r>
              <a:rPr lang="el-GR" dirty="0" err="1" smtClean="0"/>
              <a:t>κλαματος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895847" y="2206501"/>
            <a:ext cx="7488832" cy="15157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2800">
                <a:solidFill>
                  <a:srgbClr val="FFFFFF"/>
                </a:solidFill>
                <a:latin typeface="Franklin Gothic Book"/>
                <a:cs typeface="Arial" charset="0"/>
              </a:rPr>
              <a:t>O William Shakespeare </a:t>
            </a:r>
            <a:r>
              <a:rPr lang="el-GR" sz="2800">
                <a:solidFill>
                  <a:srgbClr val="FFFFFF"/>
                </a:solidFill>
                <a:latin typeface="Franklin Gothic Book"/>
                <a:cs typeface="Arial" charset="0"/>
              </a:rPr>
              <a:t>έγραψε</a:t>
            </a:r>
            <a:r>
              <a:rPr lang="en-US" sz="2800">
                <a:solidFill>
                  <a:srgbClr val="FFFFFF"/>
                </a:solidFill>
                <a:latin typeface="Franklin Gothic Book"/>
                <a:cs typeface="Arial" charset="0"/>
              </a:rPr>
              <a:t>:</a:t>
            </a:r>
          </a:p>
          <a:p>
            <a:r>
              <a:rPr lang="en-US" sz="2800">
                <a:solidFill>
                  <a:srgbClr val="FFFFFF"/>
                </a:solidFill>
                <a:latin typeface="Franklin Gothic Book"/>
                <a:cs typeface="Arial" charset="0"/>
              </a:rPr>
              <a:t>&lt;&lt;</a:t>
            </a:r>
            <a:r>
              <a:rPr lang="el-GR" sz="2800">
                <a:solidFill>
                  <a:srgbClr val="FFFFFF"/>
                </a:solidFill>
                <a:latin typeface="Franklin Gothic Book"/>
                <a:cs typeface="Arial" charset="0"/>
              </a:rPr>
              <a:t>Το κλάμα μειώνει το βάθος της θλίψης</a:t>
            </a:r>
            <a:r>
              <a:rPr lang="en-US" sz="2800">
                <a:solidFill>
                  <a:srgbClr val="FFFFFF"/>
                </a:solidFill>
                <a:latin typeface="Franklin Gothic Book"/>
                <a:cs typeface="Arial" charset="0"/>
              </a:rPr>
              <a:t> &gt;&gt;</a:t>
            </a:r>
            <a:endParaRPr lang="el-GR" sz="2800">
              <a:solidFill>
                <a:srgbClr val="FFFFFF"/>
              </a:solidFill>
              <a:latin typeface="Franklin Gothic Book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822325" y="115888"/>
            <a:ext cx="7521575" cy="86518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Τα </a:t>
            </a:r>
            <a:r>
              <a:rPr lang="el-GR" dirty="0" err="1" smtClean="0"/>
              <a:t>ειδη</a:t>
            </a:r>
            <a:r>
              <a:rPr lang="el-GR" dirty="0" smtClean="0"/>
              <a:t>, η </a:t>
            </a:r>
            <a:r>
              <a:rPr lang="el-GR" dirty="0" err="1" smtClean="0"/>
              <a:t>βιοχημεια</a:t>
            </a:r>
            <a:r>
              <a:rPr lang="el-GR" dirty="0"/>
              <a:t> </a:t>
            </a:r>
            <a:r>
              <a:rPr lang="el-GR" dirty="0" smtClean="0"/>
              <a:t>και τα </a:t>
            </a:r>
            <a:r>
              <a:rPr lang="el-GR" dirty="0" err="1" smtClean="0"/>
              <a:t>αποτελεΣματα</a:t>
            </a:r>
            <a:r>
              <a:rPr lang="el-GR" dirty="0" smtClean="0"/>
              <a:t> του </a:t>
            </a:r>
            <a:r>
              <a:rPr lang="el-GR" dirty="0" err="1" smtClean="0"/>
              <a:t>γελιου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258888" y="1557338"/>
            <a:ext cx="6481762" cy="2951162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822325" y="115888"/>
            <a:ext cx="7521575" cy="9366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ΤΑ ΕΙΔΗ, Η ΒΙΟΧΗΜΕΙΑ, ΚΑΙ ΤΑ ΑΠΟΤΕΛΕΣΜΑΤΑ ΤΟΥ ΓΕΛΙΟΥ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341438"/>
            <a:ext cx="6048375" cy="3455987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822325" y="188913"/>
            <a:ext cx="7521575" cy="863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Τα </a:t>
            </a:r>
            <a:r>
              <a:rPr lang="el-GR" dirty="0" err="1" smtClean="0"/>
              <a:t>ειδη</a:t>
            </a:r>
            <a:r>
              <a:rPr lang="el-GR" dirty="0" smtClean="0"/>
              <a:t>, η </a:t>
            </a:r>
            <a:r>
              <a:rPr lang="el-GR" dirty="0" err="1" smtClean="0"/>
              <a:t>βιοχημεια</a:t>
            </a:r>
            <a:r>
              <a:rPr lang="el-GR" dirty="0" smtClean="0"/>
              <a:t> και τα </a:t>
            </a:r>
            <a:r>
              <a:rPr lang="el-GR" dirty="0" err="1" smtClean="0"/>
              <a:t>αποτελεςματα</a:t>
            </a:r>
            <a:r>
              <a:rPr lang="el-GR" dirty="0" smtClean="0"/>
              <a:t> του </a:t>
            </a:r>
            <a:r>
              <a:rPr lang="el-GR" dirty="0" err="1" smtClean="0"/>
              <a:t>γελιου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868488" y="1366838"/>
            <a:ext cx="5429250" cy="3048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822325" y="115888"/>
            <a:ext cx="7521575" cy="86518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cap="none" smtClean="0">
                <a:solidFill>
                  <a:srgbClr val="000000"/>
                </a:solidFill>
                <a:latin typeface="Franklin Gothic Book"/>
              </a:rPr>
              <a:t>ΧΗΜΙΚΕΣ ΟΥΣΙΕΣ ΠΟΥ ΠΡΟΚΑΛΟΥΝ  ΓΕΛΙΟ Ή ΚΛΑΜΑ</a:t>
            </a: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622847" y="2067718"/>
            <a:ext cx="6264695" cy="2663776"/>
          </a:xfrm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95513" y="1052513"/>
            <a:ext cx="4681537" cy="4953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l-GR" sz="2400">
                <a:solidFill>
                  <a:srgbClr val="FFFFFF"/>
                </a:solidFill>
                <a:latin typeface="Franklin Gothic Book"/>
                <a:cs typeface="Arial" charset="0"/>
              </a:rPr>
              <a:t>ΤΟ ΑΕΡΙΟ ΤΟΥ ΓΕΛΙΟΥ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</a:t>
            </a:r>
            <a:r>
              <a:rPr lang="el-GR" dirty="0" err="1" smtClean="0"/>
              <a:t>αεριο</a:t>
            </a:r>
            <a:r>
              <a:rPr lang="el-GR" dirty="0" smtClean="0"/>
              <a:t> του </a:t>
            </a:r>
            <a:r>
              <a:rPr lang="el-GR" dirty="0" err="1" smtClean="0"/>
              <a:t>γελιου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827088" y="1412875"/>
            <a:ext cx="7521575" cy="22558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mtClean="0">
                <a:solidFill>
                  <a:srgbClr val="000000"/>
                </a:solidFill>
                <a:latin typeface="Franklin Gothic Book"/>
              </a:rPr>
              <a:t>Το αέριου του γέλιου </a:t>
            </a:r>
            <a:r>
              <a:rPr lang="en-US" smtClean="0">
                <a:solidFill>
                  <a:srgbClr val="000000"/>
                </a:solidFill>
                <a:latin typeface="Franklin Gothic Book"/>
              </a:rPr>
              <a:t>:</a:t>
            </a:r>
            <a:endParaRPr lang="el-GR" smtClean="0">
              <a:solidFill>
                <a:srgbClr val="000000"/>
              </a:solidFill>
              <a:latin typeface="Franklin Gothic Book"/>
            </a:endParaRPr>
          </a:p>
          <a:p>
            <a:pPr>
              <a:buFont typeface="Arial" charset="0"/>
              <a:buChar char="•"/>
            </a:pPr>
            <a:r>
              <a:rPr lang="el-GR" smtClean="0">
                <a:solidFill>
                  <a:srgbClr val="000000"/>
                </a:solidFill>
                <a:latin typeface="Franklin Gothic Book"/>
              </a:rPr>
              <a:t>Μπορεί να προκαλέσει προβλήματα υγείας</a:t>
            </a:r>
          </a:p>
          <a:p>
            <a:pPr>
              <a:buFont typeface="Arial" charset="0"/>
              <a:buChar char="•"/>
            </a:pPr>
            <a:r>
              <a:rPr lang="el-GR" smtClean="0">
                <a:solidFill>
                  <a:srgbClr val="000000"/>
                </a:solidFill>
                <a:latin typeface="Franklin Gothic Book"/>
              </a:rPr>
              <a:t>Καταστρέφει την στιβάδα του όζοντος</a:t>
            </a:r>
          </a:p>
          <a:p>
            <a:pPr>
              <a:buFont typeface="Arial" charset="0"/>
              <a:buChar char="•"/>
            </a:pPr>
            <a:r>
              <a:rPr lang="el-GR" smtClean="0">
                <a:solidFill>
                  <a:srgbClr val="000000"/>
                </a:solidFill>
                <a:latin typeface="Franklin Gothic Book"/>
              </a:rPr>
              <a:t>Είναι  αέριο που επιδεινώνει το φαινόμενο  του  θερμοκηπίου</a:t>
            </a:r>
          </a:p>
          <a:p>
            <a:endParaRPr lang="el-GR" smtClean="0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err="1" smtClean="0"/>
              <a:t>δακρυγονα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280270" y="1127919"/>
            <a:ext cx="6840759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632198" y="16346"/>
            <a:ext cx="7924800" cy="2664296"/>
          </a:xfrm>
          <a:noFill/>
          <a:ln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pPr marL="0" indent="0"/>
            <a:r>
              <a:rPr lang="el-GR" sz="2000" i="1" dirty="0" smtClean="0">
                <a:latin typeface="Franklin Gothic Book"/>
                <a:cs typeface="Arial" charset="0"/>
              </a:rPr>
              <a:t>Τελειώνουν πια τα ψέματα </a:t>
            </a:r>
            <a:endParaRPr lang="en-US" sz="2000" i="1" dirty="0" smtClean="0">
              <a:latin typeface="Franklin Gothic Book"/>
              <a:cs typeface="Arial" charset="0"/>
            </a:endParaRPr>
          </a:p>
          <a:p>
            <a:pPr marL="0" indent="0"/>
            <a:r>
              <a:rPr lang="el-GR" sz="2000" i="1" dirty="0" smtClean="0">
                <a:latin typeface="Franklin Gothic Book"/>
                <a:cs typeface="Arial" charset="0"/>
              </a:rPr>
              <a:t>της </a:t>
            </a:r>
            <a:r>
              <a:rPr lang="el-GR" sz="2000" i="1" dirty="0" smtClean="0">
                <a:latin typeface="Franklin Gothic Book"/>
                <a:cs typeface="Arial" charset="0"/>
              </a:rPr>
              <a:t>Τράπεζας </a:t>
            </a:r>
            <a:r>
              <a:rPr lang="el-GR" sz="2000" i="1" dirty="0" smtClean="0">
                <a:latin typeface="Franklin Gothic Book"/>
                <a:cs typeface="Arial" charset="0"/>
              </a:rPr>
              <a:t>τα θέματα</a:t>
            </a:r>
          </a:p>
          <a:p>
            <a:pPr marL="0" indent="0"/>
            <a:r>
              <a:rPr lang="el-GR" sz="2000" i="1" dirty="0" smtClean="0">
                <a:latin typeface="Franklin Gothic Book"/>
                <a:cs typeface="Arial" charset="0"/>
              </a:rPr>
              <a:t> θα  φθάσουν οσονούπω. </a:t>
            </a:r>
            <a:endParaRPr lang="en-US" sz="2000" i="1" dirty="0" smtClean="0">
              <a:latin typeface="Franklin Gothic Book"/>
              <a:cs typeface="Arial" charset="0"/>
            </a:endParaRPr>
          </a:p>
          <a:p>
            <a:pPr marL="0" indent="0"/>
            <a:r>
              <a:rPr lang="el-GR" sz="2000" i="1" dirty="0" smtClean="0">
                <a:latin typeface="Franklin Gothic Book"/>
                <a:cs typeface="Arial" charset="0"/>
              </a:rPr>
              <a:t>Και τότε, σας ομολογώ, </a:t>
            </a:r>
            <a:endParaRPr lang="en-US" sz="2000" i="1" dirty="0" smtClean="0">
              <a:latin typeface="Franklin Gothic Book"/>
              <a:cs typeface="Arial" charset="0"/>
            </a:endParaRPr>
          </a:p>
          <a:p>
            <a:pPr marL="0" indent="0"/>
            <a:r>
              <a:rPr lang="el-GR" sz="2000" i="1" dirty="0" smtClean="0">
                <a:latin typeface="Franklin Gothic Book"/>
                <a:cs typeface="Arial" charset="0"/>
              </a:rPr>
              <a:t>φοβάμαι οι επιδόσεις μου</a:t>
            </a:r>
            <a:endParaRPr lang="en-US" sz="2000" i="1" dirty="0" smtClean="0">
              <a:latin typeface="Franklin Gothic Book"/>
              <a:cs typeface="Arial" charset="0"/>
            </a:endParaRPr>
          </a:p>
          <a:p>
            <a:pPr marL="0" indent="0"/>
            <a:r>
              <a:rPr lang="el-GR" sz="2000" i="1" dirty="0" smtClean="0">
                <a:latin typeface="Franklin Gothic Book"/>
                <a:cs typeface="Arial" charset="0"/>
              </a:rPr>
              <a:t> μην πέσουνε με γδούπο. </a:t>
            </a:r>
            <a:endParaRPr lang="en-US" sz="2000" i="1" dirty="0" smtClean="0">
              <a:latin typeface="Franklin Gothic Book"/>
              <a:cs typeface="Arial" charset="0"/>
            </a:endParaRPr>
          </a:p>
          <a:p>
            <a:pPr marL="0" indent="0"/>
            <a:endParaRPr lang="el-GR" sz="2000" i="1" dirty="0" smtClean="0">
              <a:latin typeface="Franklin Gothic Book"/>
              <a:cs typeface="Arial" charset="0"/>
            </a:endParaRPr>
          </a:p>
          <a:p>
            <a:pPr marL="0" indent="0" algn="ctr"/>
            <a:r>
              <a:rPr lang="el-GR" sz="2000" i="1" dirty="0" smtClean="0">
                <a:latin typeface="Franklin Gothic Book"/>
                <a:cs typeface="Arial" charset="0"/>
              </a:rPr>
              <a:t>Νιώθω σαν να έχω πυρετό</a:t>
            </a:r>
            <a:endParaRPr lang="en-US" sz="2000" i="1" dirty="0" smtClean="0">
              <a:latin typeface="Franklin Gothic Book"/>
              <a:cs typeface="Arial" charset="0"/>
            </a:endParaRPr>
          </a:p>
          <a:p>
            <a:pPr marL="0" indent="0" algn="ctr"/>
            <a:r>
              <a:rPr lang="el-GR" sz="2000" i="1" dirty="0" smtClean="0">
                <a:latin typeface="Franklin Gothic Book"/>
                <a:cs typeface="Arial" charset="0"/>
              </a:rPr>
              <a:t> κι όλο ο νους μου είναι εκεί </a:t>
            </a:r>
            <a:endParaRPr lang="en-US" sz="2000" i="1" dirty="0" smtClean="0">
              <a:latin typeface="Franklin Gothic Book"/>
              <a:cs typeface="Arial" charset="0"/>
            </a:endParaRPr>
          </a:p>
          <a:p>
            <a:pPr marL="0" indent="0" algn="ctr"/>
            <a:r>
              <a:rPr lang="el-GR" sz="2000" i="1" dirty="0" smtClean="0">
                <a:latin typeface="Franklin Gothic Book"/>
                <a:cs typeface="Arial" charset="0"/>
              </a:rPr>
              <a:t>Αρχαία, Χημεία, Φυσική</a:t>
            </a:r>
            <a:endParaRPr lang="en-US" sz="2000" i="1" dirty="0" smtClean="0">
              <a:latin typeface="Franklin Gothic Book"/>
              <a:cs typeface="Arial" charset="0"/>
            </a:endParaRPr>
          </a:p>
          <a:p>
            <a:pPr marL="0" indent="0" algn="ctr"/>
            <a:r>
              <a:rPr lang="el-GR" sz="2000" i="1" dirty="0" smtClean="0">
                <a:latin typeface="Franklin Gothic Book"/>
                <a:cs typeface="Arial" charset="0"/>
              </a:rPr>
              <a:t> Θεέ μου ας την βγάλω καθαρή! </a:t>
            </a:r>
            <a:endParaRPr lang="en-US" sz="2000" i="1" dirty="0" smtClean="0">
              <a:latin typeface="Franklin Gothic Book"/>
              <a:cs typeface="Arial" charset="0"/>
            </a:endParaRPr>
          </a:p>
          <a:p>
            <a:pPr marL="0" indent="0" algn="ctr"/>
            <a:endParaRPr lang="el-GR" sz="2000" i="1" dirty="0" smtClean="0">
              <a:latin typeface="Franklin Gothic Book"/>
              <a:cs typeface="Arial" charset="0"/>
            </a:endParaRPr>
          </a:p>
          <a:p>
            <a:pPr marL="0" indent="0" algn="r"/>
            <a:r>
              <a:rPr lang="el-GR" sz="2000" i="1" dirty="0" smtClean="0">
                <a:latin typeface="Franklin Gothic Book"/>
                <a:cs typeface="Arial" charset="0"/>
              </a:rPr>
              <a:t>Μα φτάνει πια με όλα αυτά!</a:t>
            </a:r>
            <a:endParaRPr lang="en-US" sz="2000" i="1" dirty="0" smtClean="0">
              <a:latin typeface="Franklin Gothic Book"/>
              <a:cs typeface="Arial" charset="0"/>
            </a:endParaRPr>
          </a:p>
          <a:p>
            <a:pPr marL="0" indent="0" algn="r"/>
            <a:r>
              <a:rPr lang="el-GR" sz="2000" i="1" dirty="0" smtClean="0">
                <a:latin typeface="Franklin Gothic Book"/>
                <a:cs typeface="Arial" charset="0"/>
              </a:rPr>
              <a:t> Λιγάκι ας ξεσκάσουμε</a:t>
            </a:r>
            <a:endParaRPr lang="en-US" sz="2000" i="1" dirty="0" smtClean="0">
              <a:latin typeface="Franklin Gothic Book"/>
              <a:cs typeface="Arial" charset="0"/>
            </a:endParaRPr>
          </a:p>
          <a:p>
            <a:pPr marL="0" indent="0" algn="r"/>
            <a:r>
              <a:rPr lang="el-GR" sz="2000" i="1" dirty="0" smtClean="0">
                <a:latin typeface="Franklin Gothic Book"/>
                <a:cs typeface="Arial" charset="0"/>
              </a:rPr>
              <a:t> τις έννοιες να ξεχάσουμε</a:t>
            </a:r>
            <a:endParaRPr lang="en-US" sz="2000" i="1" dirty="0" smtClean="0">
              <a:latin typeface="Franklin Gothic Book"/>
              <a:cs typeface="Arial" charset="0"/>
            </a:endParaRPr>
          </a:p>
          <a:p>
            <a:pPr marL="0" indent="0" algn="r"/>
            <a:r>
              <a:rPr lang="el-GR" sz="2000" i="1" dirty="0" smtClean="0">
                <a:latin typeface="Franklin Gothic Book"/>
                <a:cs typeface="Arial" charset="0"/>
              </a:rPr>
              <a:t> Ας πούμε για άλλα πράγματα </a:t>
            </a:r>
            <a:endParaRPr lang="en-US" sz="2000" i="1" dirty="0" smtClean="0">
              <a:latin typeface="Franklin Gothic Book"/>
              <a:cs typeface="Arial" charset="0"/>
            </a:endParaRPr>
          </a:p>
          <a:p>
            <a:pPr marL="0" indent="0" algn="r"/>
            <a:r>
              <a:rPr lang="el-GR" sz="2000" i="1" dirty="0" smtClean="0">
                <a:latin typeface="Franklin Gothic Book"/>
                <a:cs typeface="Arial" charset="0"/>
              </a:rPr>
              <a:t>για… γέλια και για κλάματα.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err="1" smtClean="0"/>
              <a:t>δακρυγονα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114649" y="2665239"/>
            <a:ext cx="5324381" cy="2839670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2555875" y="1196975"/>
            <a:ext cx="4176713" cy="101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l-GR" sz="2000">
                <a:solidFill>
                  <a:srgbClr val="000000"/>
                </a:solidFill>
                <a:latin typeface="Franklin Gothic Book"/>
                <a:cs typeface="Arial" charset="0"/>
              </a:rPr>
              <a:t>Ένα είδος δακρυγόνου είναι το </a:t>
            </a:r>
            <a:r>
              <a:rPr lang="en-US" sz="2000">
                <a:solidFill>
                  <a:srgbClr val="000000"/>
                </a:solidFill>
                <a:latin typeface="Franklin Gothic Book"/>
                <a:cs typeface="Arial" charset="0"/>
              </a:rPr>
              <a:t>CS</a:t>
            </a:r>
            <a:r>
              <a:rPr lang="el-GR" sz="2000">
                <a:solidFill>
                  <a:srgbClr val="000000"/>
                </a:solidFill>
                <a:latin typeface="Franklin Gothic Book"/>
                <a:cs typeface="Arial" charset="0"/>
              </a:rPr>
              <a:t> ή αλλιώς  ορθοχλωροβενζαμαλονονιτρίλη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</a:t>
            </a:r>
            <a:r>
              <a:rPr lang="el-GR" dirty="0" err="1" smtClean="0"/>
              <a:t>γελιο</a:t>
            </a:r>
            <a:r>
              <a:rPr lang="el-GR" dirty="0" smtClean="0"/>
              <a:t> και το </a:t>
            </a:r>
            <a:r>
              <a:rPr lang="el-GR" dirty="0" err="1" smtClean="0"/>
              <a:t>κλαμα</a:t>
            </a:r>
            <a:r>
              <a:rPr lang="el-GR" dirty="0" smtClean="0"/>
              <a:t> στις </a:t>
            </a:r>
            <a:r>
              <a:rPr lang="el-GR" dirty="0" err="1" smtClean="0"/>
              <a:t>τεχνεσ</a:t>
            </a:r>
            <a:endParaRPr lang="el-GR" dirty="0"/>
          </a:p>
        </p:txBody>
      </p:sp>
      <p:sp>
        <p:nvSpPr>
          <p:cNvPr id="35842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468313" y="1125538"/>
            <a:ext cx="7521575" cy="3579812"/>
          </a:xfrm>
        </p:spPr>
        <p:txBody>
          <a:bodyPr/>
          <a:lstStyle/>
          <a:p>
            <a:r>
              <a:rPr lang="el-GR" sz="2800" smtClean="0">
                <a:latin typeface="Franklin Gothic Book"/>
              </a:rPr>
              <a:t>Ζωγραφική </a:t>
            </a:r>
          </a:p>
          <a:p>
            <a:pPr algn="ctr"/>
            <a:r>
              <a:rPr lang="el-GR" sz="2400" smtClean="0">
                <a:latin typeface="Franklin Gothic Book"/>
              </a:rPr>
              <a:t>Η γυναίκα που κλαίει</a:t>
            </a:r>
          </a:p>
        </p:txBody>
      </p:sp>
      <p:pic>
        <p:nvPicPr>
          <p:cNvPr id="35843" name="Εικόνα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2133600"/>
            <a:ext cx="29972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</a:t>
            </a:r>
            <a:r>
              <a:rPr lang="el-GR" dirty="0" err="1" smtClean="0"/>
              <a:t>γελιο</a:t>
            </a:r>
            <a:r>
              <a:rPr lang="el-GR" dirty="0" smtClean="0"/>
              <a:t> και το </a:t>
            </a:r>
            <a:r>
              <a:rPr lang="el-GR" dirty="0" err="1" smtClean="0"/>
              <a:t>κλαμα</a:t>
            </a:r>
            <a:r>
              <a:rPr lang="el-GR" dirty="0" smtClean="0"/>
              <a:t> στις </a:t>
            </a:r>
            <a:r>
              <a:rPr lang="el-GR" dirty="0" err="1" smtClean="0"/>
              <a:t>τεχνεσ</a:t>
            </a:r>
            <a:endParaRPr lang="el-GR" dirty="0"/>
          </a:p>
        </p:txBody>
      </p:sp>
      <p:sp>
        <p:nvSpPr>
          <p:cNvPr id="36866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900113" y="1052513"/>
            <a:ext cx="7521575" cy="3579812"/>
          </a:xfrm>
        </p:spPr>
        <p:txBody>
          <a:bodyPr/>
          <a:lstStyle/>
          <a:p>
            <a:pPr algn="ctr"/>
            <a:r>
              <a:rPr lang="el-GR" sz="2400" smtClean="0">
                <a:latin typeface="Franklin Gothic Book"/>
              </a:rPr>
              <a:t>Ζωγραφική</a:t>
            </a:r>
            <a:r>
              <a:rPr lang="en-US" sz="2400" smtClean="0">
                <a:latin typeface="Franklin Gothic Book"/>
              </a:rPr>
              <a:t>:</a:t>
            </a:r>
            <a:r>
              <a:rPr lang="el-GR" sz="2400" smtClean="0">
                <a:latin typeface="Franklin Gothic Book"/>
              </a:rPr>
              <a:t>  </a:t>
            </a:r>
            <a:r>
              <a:rPr lang="el-GR" sz="2000" smtClean="0">
                <a:latin typeface="Franklin Gothic Book"/>
              </a:rPr>
              <a:t>Μόνα Λίζα</a:t>
            </a:r>
          </a:p>
          <a:p>
            <a:endParaRPr lang="el-GR" sz="2000" smtClean="0">
              <a:latin typeface="Franklin Gothic Book"/>
            </a:endParaRPr>
          </a:p>
          <a:p>
            <a:endParaRPr lang="el-GR" sz="2400" smtClean="0">
              <a:latin typeface="Franklin Gothic Book"/>
            </a:endParaRPr>
          </a:p>
        </p:txBody>
      </p:sp>
      <p:pic>
        <p:nvPicPr>
          <p:cNvPr id="36867" name="Εικόνα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773238"/>
            <a:ext cx="3327400" cy="488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</a:t>
            </a:r>
            <a:r>
              <a:rPr lang="el-GR" dirty="0" err="1" smtClean="0"/>
              <a:t>γελιο</a:t>
            </a:r>
            <a:r>
              <a:rPr lang="el-GR" dirty="0" smtClean="0"/>
              <a:t> και το </a:t>
            </a:r>
            <a:r>
              <a:rPr lang="el-GR" dirty="0" err="1" smtClean="0"/>
              <a:t>κλαμα</a:t>
            </a:r>
            <a:r>
              <a:rPr lang="el-GR" dirty="0" smtClean="0"/>
              <a:t> στις </a:t>
            </a:r>
            <a:r>
              <a:rPr lang="el-GR" dirty="0" err="1" smtClean="0"/>
              <a:t>τεχνεσ</a:t>
            </a:r>
            <a:endParaRPr lang="el-GR" dirty="0"/>
          </a:p>
        </p:txBody>
      </p:sp>
      <p:sp>
        <p:nvSpPr>
          <p:cNvPr id="38914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827088" y="1125538"/>
            <a:ext cx="7521575" cy="3579812"/>
          </a:xfrm>
        </p:spPr>
        <p:txBody>
          <a:bodyPr/>
          <a:lstStyle/>
          <a:p>
            <a:r>
              <a:rPr lang="el-GR" sz="3200" smtClean="0">
                <a:latin typeface="Franklin Gothic Book"/>
              </a:rPr>
              <a:t>Γλυπτική</a:t>
            </a:r>
            <a:r>
              <a:rPr lang="en-US" sz="3200" smtClean="0">
                <a:latin typeface="Franklin Gothic Book"/>
              </a:rPr>
              <a:t>:Pieta </a:t>
            </a:r>
            <a:endParaRPr lang="el-GR" sz="3200" smtClean="0">
              <a:latin typeface="Franklin Gothic Book"/>
            </a:endParaRPr>
          </a:p>
        </p:txBody>
      </p:sp>
      <p:pic>
        <p:nvPicPr>
          <p:cNvPr id="38915" name="Εικόνα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773238"/>
            <a:ext cx="6192838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</a:t>
            </a:r>
            <a:r>
              <a:rPr lang="el-GR" dirty="0" err="1" smtClean="0"/>
              <a:t>γελιο</a:t>
            </a:r>
            <a:r>
              <a:rPr lang="el-GR" dirty="0" smtClean="0"/>
              <a:t> και το </a:t>
            </a:r>
            <a:r>
              <a:rPr lang="el-GR" dirty="0" err="1" smtClean="0"/>
              <a:t>κλαμα</a:t>
            </a:r>
            <a:r>
              <a:rPr lang="el-GR" dirty="0" smtClean="0"/>
              <a:t> ςτην </a:t>
            </a:r>
            <a:r>
              <a:rPr lang="el-GR" dirty="0" err="1" smtClean="0"/>
              <a:t>ποιηςη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mtClean="0">
                <a:solidFill>
                  <a:srgbClr val="000000"/>
                </a:solidFill>
                <a:latin typeface="Franklin Gothic Book"/>
              </a:rPr>
              <a:t>Το γέλιο σου(</a:t>
            </a:r>
            <a:r>
              <a:rPr lang="en-US" smtClean="0">
                <a:solidFill>
                  <a:srgbClr val="000000"/>
                </a:solidFill>
                <a:latin typeface="Franklin Gothic Book"/>
              </a:rPr>
              <a:t>Pablo Neruda) </a:t>
            </a:r>
          </a:p>
          <a:p>
            <a:r>
              <a:rPr lang="el-GR" smtClean="0">
                <a:solidFill>
                  <a:srgbClr val="000000"/>
                </a:solidFill>
                <a:latin typeface="Franklin Gothic Book"/>
              </a:rPr>
              <a:t>Πάρε μου το ψωμί αν θες,</a:t>
            </a:r>
          </a:p>
          <a:p>
            <a:r>
              <a:rPr lang="el-GR" smtClean="0">
                <a:solidFill>
                  <a:srgbClr val="000000"/>
                </a:solidFill>
                <a:latin typeface="Franklin Gothic Book"/>
              </a:rPr>
              <a:t>Πάρε μου τον αγέρα, μα μην μου παίρνεις  το γέλιο σου</a:t>
            </a:r>
          </a:p>
          <a:p>
            <a:r>
              <a:rPr lang="el-GR" smtClean="0">
                <a:solidFill>
                  <a:srgbClr val="000000"/>
                </a:solidFill>
                <a:latin typeface="Franklin Gothic Book"/>
              </a:rPr>
              <a:t>Γέλα στην νύχτα, στη μέρα, στο φεγγάρι</a:t>
            </a:r>
          </a:p>
          <a:p>
            <a:r>
              <a:rPr lang="el-GR" smtClean="0">
                <a:solidFill>
                  <a:srgbClr val="000000"/>
                </a:solidFill>
                <a:latin typeface="Franklin Gothic Book"/>
              </a:rPr>
              <a:t>Γέλα στις στριφτές στράτες του νησιού</a:t>
            </a:r>
          </a:p>
          <a:p>
            <a:r>
              <a:rPr lang="el-GR" smtClean="0">
                <a:solidFill>
                  <a:srgbClr val="000000"/>
                </a:solidFill>
                <a:latin typeface="Franklin Gothic Book"/>
              </a:rPr>
              <a:t>Γέλα σε αυτό το άγαρμπο αγόρι που σ’ αγαπά,</a:t>
            </a:r>
          </a:p>
          <a:p>
            <a:r>
              <a:rPr lang="el-GR" smtClean="0">
                <a:solidFill>
                  <a:srgbClr val="000000"/>
                </a:solidFill>
                <a:latin typeface="Franklin Gothic Book"/>
              </a:rPr>
              <a:t>μα όταν ανοίγω τα μάτια μου και τα κλείνω</a:t>
            </a:r>
          </a:p>
          <a:p>
            <a:r>
              <a:rPr lang="el-GR" smtClean="0">
                <a:solidFill>
                  <a:srgbClr val="000000"/>
                </a:solidFill>
                <a:latin typeface="Franklin Gothic Book"/>
              </a:rPr>
              <a:t> όταν τα βήματα μου φεύγουν, όταν γυρνούν τα βήματα μου,</a:t>
            </a:r>
          </a:p>
          <a:p>
            <a:r>
              <a:rPr lang="el-GR" smtClean="0">
                <a:solidFill>
                  <a:srgbClr val="000000"/>
                </a:solidFill>
                <a:latin typeface="Franklin Gothic Book"/>
              </a:rPr>
              <a:t>  αρνήσου μου το ψωμί , τον αγέρα , το φώς , την άνοιξη</a:t>
            </a:r>
          </a:p>
          <a:p>
            <a:r>
              <a:rPr lang="el-GR" smtClean="0">
                <a:solidFill>
                  <a:srgbClr val="000000"/>
                </a:solidFill>
                <a:latin typeface="Franklin Gothic Book"/>
              </a:rPr>
              <a:t>  μα ποτέ το γέλιο σου γιατί θα πεθάνω…</a:t>
            </a:r>
            <a:endParaRPr lang="en-US" smtClean="0">
              <a:solidFill>
                <a:srgbClr val="000000"/>
              </a:solidFill>
              <a:latin typeface="Franklin Gothic Book"/>
            </a:endParaRPr>
          </a:p>
          <a:p>
            <a:endParaRPr lang="el-GR" smtClean="0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827088" y="0"/>
            <a:ext cx="7521575" cy="47625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</a:t>
            </a:r>
            <a:r>
              <a:rPr lang="el-GR" dirty="0" err="1" smtClean="0"/>
              <a:t>γελιο</a:t>
            </a:r>
            <a:r>
              <a:rPr lang="el-GR" dirty="0" smtClean="0"/>
              <a:t> και το </a:t>
            </a:r>
            <a:r>
              <a:rPr lang="el-GR" dirty="0" err="1" smtClean="0"/>
              <a:t>κλαμα</a:t>
            </a:r>
            <a:r>
              <a:rPr lang="el-GR" dirty="0" smtClean="0"/>
              <a:t> ςτην </a:t>
            </a:r>
            <a:r>
              <a:rPr lang="el-GR" dirty="0" err="1" smtClean="0"/>
              <a:t>ποιηςη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Από </a:t>
            </a:r>
            <a:r>
              <a:rPr lang="en-US" sz="1800" smtClean="0">
                <a:solidFill>
                  <a:srgbClr val="000000"/>
                </a:solidFill>
                <a:latin typeface="Franklin Gothic Book"/>
              </a:rPr>
              <a:t>&lt;&lt;</a:t>
            </a: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το τραγούδι  της αδερφής μου</a:t>
            </a:r>
            <a:r>
              <a:rPr lang="en-US" sz="1800" smtClean="0">
                <a:solidFill>
                  <a:srgbClr val="000000"/>
                </a:solidFill>
                <a:latin typeface="Franklin Gothic Book"/>
              </a:rPr>
              <a:t>&gt;&gt;</a:t>
            </a: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 του </a:t>
            </a:r>
            <a:r>
              <a:rPr lang="en-US" sz="1800" smtClean="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Γιάννη Ρίτσου</a:t>
            </a:r>
            <a:r>
              <a:rPr lang="en-US" sz="1800" smtClean="0">
                <a:solidFill>
                  <a:srgbClr val="000000"/>
                </a:solidFill>
                <a:latin typeface="Franklin Gothic Book"/>
              </a:rPr>
              <a:t>:</a:t>
            </a:r>
          </a:p>
          <a:p>
            <a:pPr>
              <a:lnSpc>
                <a:spcPct val="80000"/>
              </a:lnSpc>
            </a:pPr>
            <a:endParaRPr lang="el-GR" sz="1800" smtClean="0">
              <a:solidFill>
                <a:srgbClr val="000000"/>
              </a:solidFill>
              <a:latin typeface="Franklin Gothic Book"/>
            </a:endParaRP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000000"/>
                </a:solidFill>
                <a:latin typeface="Franklin Gothic Book"/>
              </a:rPr>
              <a:t>&lt;&lt;</a:t>
            </a: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Σπυρί σπυρί σύναξες μέσα σου τα δάκρυα των φτωχών, των ταπεινών.</a:t>
            </a:r>
          </a:p>
          <a:p>
            <a:pPr>
              <a:lnSpc>
                <a:spcPct val="80000"/>
              </a:lnSpc>
            </a:pP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Κι όταν  γκρεμίστηκε το σπίτι μας</a:t>
            </a:r>
          </a:p>
          <a:p>
            <a:pPr>
              <a:lnSpc>
                <a:spcPct val="80000"/>
              </a:lnSpc>
            </a:pP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Εσύ απόμεινες ακόμη ορθή-ίσκιος της Παναγίας </a:t>
            </a:r>
          </a:p>
          <a:p>
            <a:pPr>
              <a:lnSpc>
                <a:spcPct val="80000"/>
              </a:lnSpc>
            </a:pP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 για να μου δείξεις τ’ άστρα μες από την τρύπια στέγη…</a:t>
            </a:r>
            <a:r>
              <a:rPr lang="en-US" sz="1800" smtClean="0">
                <a:solidFill>
                  <a:srgbClr val="000000"/>
                </a:solidFill>
                <a:latin typeface="Franklin Gothic Book"/>
              </a:rPr>
              <a:t>&gt;&gt; </a:t>
            </a:r>
          </a:p>
          <a:p>
            <a:pPr>
              <a:lnSpc>
                <a:spcPct val="80000"/>
              </a:lnSpc>
            </a:pPr>
            <a:endParaRPr lang="en-US" sz="1800" smtClean="0">
              <a:solidFill>
                <a:srgbClr val="000000"/>
              </a:solidFill>
              <a:latin typeface="Franklin Gothic Book"/>
            </a:endParaRPr>
          </a:p>
          <a:p>
            <a:pPr>
              <a:lnSpc>
                <a:spcPct val="80000"/>
              </a:lnSpc>
            </a:pP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Από το ποίημα του </a:t>
            </a:r>
            <a:r>
              <a:rPr lang="en-US" sz="1800" smtClean="0">
                <a:solidFill>
                  <a:srgbClr val="000000"/>
                </a:solidFill>
                <a:latin typeface="Franklin Gothic Book"/>
              </a:rPr>
              <a:t>&lt;&lt;</a:t>
            </a: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Μητέρα</a:t>
            </a:r>
            <a:r>
              <a:rPr lang="en-US" sz="1800" smtClean="0">
                <a:solidFill>
                  <a:srgbClr val="000000"/>
                </a:solidFill>
                <a:latin typeface="Franklin Gothic Book"/>
              </a:rPr>
              <a:t>&gt;&gt;:</a:t>
            </a:r>
          </a:p>
          <a:p>
            <a:pPr>
              <a:lnSpc>
                <a:spcPct val="80000"/>
              </a:lnSpc>
            </a:pPr>
            <a:endParaRPr lang="en-US" sz="1800" smtClean="0">
              <a:solidFill>
                <a:srgbClr val="000000"/>
              </a:solidFill>
              <a:latin typeface="Franklin Gothic Book"/>
            </a:endParaRPr>
          </a:p>
          <a:p>
            <a:pPr>
              <a:lnSpc>
                <a:spcPct val="80000"/>
              </a:lnSpc>
            </a:pP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&lt;&lt;Μητέρα, μητέρα </a:t>
            </a:r>
          </a:p>
          <a:p>
            <a:pPr>
              <a:lnSpc>
                <a:spcPct val="80000"/>
              </a:lnSpc>
            </a:pP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Που αρνηθήκαμε την τρυφερή σοφία των δακρύων σου</a:t>
            </a:r>
          </a:p>
          <a:p>
            <a:pPr>
              <a:lnSpc>
                <a:spcPct val="80000"/>
              </a:lnSpc>
            </a:pP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 πού είναι το χέρι σου να ακούσουμε την αυγή και τη θάλασσα</a:t>
            </a:r>
          </a:p>
          <a:p>
            <a:pPr>
              <a:lnSpc>
                <a:spcPct val="80000"/>
              </a:lnSpc>
            </a:pP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  να ζεστάνουμε την μοναξιά</a:t>
            </a:r>
          </a:p>
          <a:p>
            <a:pPr>
              <a:lnSpc>
                <a:spcPct val="80000"/>
              </a:lnSpc>
            </a:pPr>
            <a:r>
              <a:rPr lang="el-GR" sz="1800" smtClean="0">
                <a:solidFill>
                  <a:srgbClr val="000000"/>
                </a:solidFill>
                <a:latin typeface="Franklin Gothic Book"/>
              </a:rPr>
              <a:t>Μητέρα ο ουρανός γκρεμίστηκε στα δάκρυα των αθώων</a:t>
            </a:r>
            <a:r>
              <a:rPr lang="en-US" sz="1800" smtClean="0">
                <a:solidFill>
                  <a:srgbClr val="000000"/>
                </a:solidFill>
                <a:latin typeface="Franklin Gothic Book"/>
              </a:rPr>
              <a:t>&gt;&gt;</a:t>
            </a:r>
            <a:endParaRPr lang="el-GR" sz="1800" smtClean="0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827088" y="333375"/>
            <a:ext cx="7521575" cy="5476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ΘΡΗΝΟΙ ΚΑΙ ΜΟΙΡΟΛΟΓΙΑ</a:t>
            </a:r>
            <a:endParaRPr lang="el-GR" dirty="0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691680" y="1844824"/>
            <a:ext cx="5688632" cy="30204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ΘΡΗΝΟΙ ΚΑΙ ΜΟΙΡΟΛΟΓΙΑ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195736" y="1484784"/>
            <a:ext cx="4680519" cy="3114672"/>
          </a:xfrm>
          <a:effectLst>
            <a:softEdge rad="112500"/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ΓΕΛΙΟ Και το </a:t>
            </a:r>
            <a:r>
              <a:rPr lang="el-GR" dirty="0" err="1" smtClean="0"/>
              <a:t>κλαμα</a:t>
            </a:r>
            <a:r>
              <a:rPr lang="el-GR" dirty="0" smtClean="0"/>
              <a:t> στην </a:t>
            </a:r>
            <a:r>
              <a:rPr lang="el-GR" dirty="0" err="1" smtClean="0"/>
              <a:t>ηθοποιια</a:t>
            </a:r>
            <a:endParaRPr lang="el-GR" dirty="0"/>
          </a:p>
        </p:txBody>
      </p:sp>
      <p:pic>
        <p:nvPicPr>
          <p:cNvPr id="45058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87675" y="1196975"/>
            <a:ext cx="3024188" cy="3671888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</a:t>
            </a:r>
            <a:r>
              <a:rPr lang="el-GR" dirty="0" err="1" smtClean="0"/>
              <a:t>γελιο</a:t>
            </a:r>
            <a:r>
              <a:rPr lang="el-GR" dirty="0" smtClean="0"/>
              <a:t> και το </a:t>
            </a:r>
            <a:r>
              <a:rPr lang="el-GR" dirty="0" err="1" smtClean="0"/>
              <a:t>κλαμα</a:t>
            </a:r>
            <a:r>
              <a:rPr lang="el-GR" dirty="0" smtClean="0"/>
              <a:t> Στην </a:t>
            </a:r>
            <a:r>
              <a:rPr lang="el-GR" dirty="0" err="1" smtClean="0"/>
              <a:t>ηθοποιια</a:t>
            </a:r>
            <a:endParaRPr lang="el-GR" dirty="0"/>
          </a:p>
        </p:txBody>
      </p:sp>
      <p:pic>
        <p:nvPicPr>
          <p:cNvPr id="1026" name="Picture 2" descr="C:\Users\1lykkeratsnb\Desktop\manwlidou-thakatareus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6171406" cy="35485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ΓΕΛΙΟ ΚΑΙ ΤΟ ΚΛΑΜΑ ΣΤΑ ΜΩΡΑ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1484784"/>
            <a:ext cx="4320480" cy="280805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860032" y="1916832"/>
            <a:ext cx="4139952" cy="28952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684213" y="260350"/>
            <a:ext cx="7519987" cy="54927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</a:t>
            </a:r>
            <a:r>
              <a:rPr lang="el-GR" dirty="0" err="1" smtClean="0"/>
              <a:t>τειχοΣ</a:t>
            </a:r>
            <a:r>
              <a:rPr lang="el-GR" dirty="0" smtClean="0"/>
              <a:t> των </a:t>
            </a:r>
            <a:r>
              <a:rPr lang="el-GR" dirty="0" err="1" smtClean="0"/>
              <a:t>δακρυων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331640" y="1628800"/>
            <a:ext cx="6048672" cy="3125051"/>
          </a:xfrm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</a:t>
            </a:r>
            <a:r>
              <a:rPr lang="el-GR" dirty="0" err="1" smtClean="0"/>
              <a:t>γελιο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αρκουδασ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339752" y="1282957"/>
            <a:ext cx="3888432" cy="31269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 idx="4294967295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ΚΡΟΚΟΔΕΙΛΙΑ ΔΑΚΡΥΑ</a:t>
            </a:r>
            <a:endParaRPr lang="el-GR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835696" y="1412776"/>
            <a:ext cx="5328592" cy="3406924"/>
          </a:xfrm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i="1" dirty="0" smtClean="0"/>
              <a:t>Το </a:t>
            </a:r>
            <a:r>
              <a:rPr lang="el-GR" b="1" i="1" dirty="0" err="1" smtClean="0"/>
              <a:t>γελιο</a:t>
            </a:r>
            <a:r>
              <a:rPr lang="el-GR" b="1" i="1" dirty="0" smtClean="0"/>
              <a:t> και το </a:t>
            </a:r>
            <a:r>
              <a:rPr lang="el-GR" b="1" i="1" dirty="0" err="1" smtClean="0"/>
              <a:t>κλαμα</a:t>
            </a:r>
            <a:r>
              <a:rPr lang="el-GR" b="1" i="1" dirty="0" smtClean="0"/>
              <a:t> Στα </a:t>
            </a:r>
            <a:r>
              <a:rPr lang="el-GR" b="1" i="1" dirty="0" err="1" smtClean="0"/>
              <a:t>μωρα</a:t>
            </a:r>
            <a:endParaRPr lang="el-GR" b="1" i="1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827584" y="1772816"/>
            <a:ext cx="2880320" cy="2880320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716016" y="2420888"/>
            <a:ext cx="3543241" cy="218045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</a:t>
            </a:r>
            <a:r>
              <a:rPr lang="el-GR" dirty="0" err="1" smtClean="0"/>
              <a:t>γελιο</a:t>
            </a:r>
            <a:r>
              <a:rPr lang="el-GR" dirty="0" smtClean="0"/>
              <a:t> και το </a:t>
            </a:r>
            <a:r>
              <a:rPr lang="el-GR" dirty="0" err="1" smtClean="0"/>
              <a:t>κλαμα</a:t>
            </a:r>
            <a:r>
              <a:rPr lang="el-GR" dirty="0" smtClean="0"/>
              <a:t> Στα </a:t>
            </a:r>
            <a:r>
              <a:rPr lang="el-GR" dirty="0" err="1" smtClean="0"/>
              <a:t>μωρα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420938"/>
            <a:ext cx="3362325" cy="2017712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3" y="2349500"/>
            <a:ext cx="4175125" cy="17129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</a:t>
            </a:r>
            <a:r>
              <a:rPr lang="el-GR" dirty="0" err="1" smtClean="0"/>
              <a:t>γελιο</a:t>
            </a:r>
            <a:r>
              <a:rPr lang="el-GR" dirty="0" smtClean="0"/>
              <a:t> και το </a:t>
            </a:r>
            <a:r>
              <a:rPr lang="el-GR" dirty="0" err="1" smtClean="0"/>
              <a:t>κλαμα</a:t>
            </a:r>
            <a:r>
              <a:rPr lang="el-GR" dirty="0" smtClean="0"/>
              <a:t> Στα </a:t>
            </a:r>
            <a:r>
              <a:rPr lang="el-GR" dirty="0" err="1" smtClean="0"/>
              <a:t>μωρα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3528" y="2420888"/>
            <a:ext cx="3332696" cy="22217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1484313"/>
            <a:ext cx="33940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2400" cap="none" smtClean="0">
                <a:solidFill>
                  <a:srgbClr val="FFFFFF"/>
                </a:solidFill>
                <a:latin typeface="Franklin Gothic Book"/>
              </a:rPr>
              <a:t>ΤΟ ΓΕΛΙΟ ΚΑΙ ΤΟ ΚΛΑΜΑ ΣΤΗΝ ΠΑΙΔΙΚΗ ΗΛΙΚΙΑ</a:t>
            </a: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773238"/>
            <a:ext cx="6264275" cy="2846387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539553" y="1"/>
            <a:ext cx="7804348" cy="9144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</a:t>
            </a:r>
            <a:r>
              <a:rPr lang="el-GR" dirty="0" err="1" smtClean="0"/>
              <a:t>γελιο</a:t>
            </a:r>
            <a:r>
              <a:rPr lang="el-GR" dirty="0" smtClean="0"/>
              <a:t> και το </a:t>
            </a:r>
            <a:r>
              <a:rPr lang="el-GR" dirty="0" err="1" smtClean="0"/>
              <a:t>κλαμα</a:t>
            </a:r>
            <a:r>
              <a:rPr lang="el-GR" dirty="0" smtClean="0"/>
              <a:t> Στην </a:t>
            </a:r>
            <a:r>
              <a:rPr lang="el-GR" dirty="0" err="1" smtClean="0"/>
              <a:t>παιδικη</a:t>
            </a:r>
            <a:r>
              <a:rPr lang="el-GR" dirty="0" smtClean="0"/>
              <a:t> </a:t>
            </a:r>
            <a:r>
              <a:rPr lang="el-GR" dirty="0" err="1" smtClean="0"/>
              <a:t>ηλικια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613" y="1628775"/>
            <a:ext cx="5545137" cy="3024188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</a:t>
            </a:r>
            <a:r>
              <a:rPr lang="el-GR" dirty="0" err="1" smtClean="0"/>
              <a:t>γελιο</a:t>
            </a:r>
            <a:r>
              <a:rPr lang="el-GR" dirty="0" smtClean="0"/>
              <a:t> και το </a:t>
            </a:r>
            <a:r>
              <a:rPr lang="el-GR" dirty="0" err="1" smtClean="0"/>
              <a:t>κλαμα</a:t>
            </a:r>
            <a:r>
              <a:rPr lang="el-GR" dirty="0" smtClean="0"/>
              <a:t> </a:t>
            </a:r>
            <a:r>
              <a:rPr lang="el-GR" dirty="0" err="1" smtClean="0"/>
              <a:t>ΣτουΣ</a:t>
            </a:r>
            <a:r>
              <a:rPr lang="el-GR" dirty="0" smtClean="0"/>
              <a:t> </a:t>
            </a:r>
            <a:r>
              <a:rPr lang="el-GR" dirty="0" err="1" smtClean="0"/>
              <a:t>ενηλικες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8175" y="1484313"/>
            <a:ext cx="5688013" cy="3236912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ωνίε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Γωνίε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Γωνίε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330</TotalTime>
  <Words>602</Words>
  <Application>Microsoft Office PowerPoint</Application>
  <PresentationFormat>Προβολή στην οθόνη (4:3)</PresentationFormat>
  <Paragraphs>91</Paragraphs>
  <Slides>32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3" baseType="lpstr">
      <vt:lpstr>Γωνίες</vt:lpstr>
      <vt:lpstr>1 ΓΕΛ ΚΕΡΑΤΣΙΝΙΟΥ ΕΡΕΥΝΗΤΙΚΗ ΕΡΓΑΣΙΑ ΤΜΗΜΑΤΟΣ Α5 2013-2014</vt:lpstr>
      <vt:lpstr>Διαφάνεια 2</vt:lpstr>
      <vt:lpstr>ΤΟ ΓΕΛΙΟ ΚΑΙ ΤΟ ΚΛΑΜΑ ΣΤΑ ΜΩΡΑ</vt:lpstr>
      <vt:lpstr>Το γελιο και το κλαμα Στα μωρα</vt:lpstr>
      <vt:lpstr>Το γελιο και το κλαμα Στα μωρα</vt:lpstr>
      <vt:lpstr>Το γελιο και το κλαμα Στα μωρα</vt:lpstr>
      <vt:lpstr>ΤΟ ΓΕΛΙΟ ΚΑΙ ΤΟ ΚΛΑΜΑ ΣΤΗΝ ΠΑΙΔΙΚΗ ΗΛΙΚΙΑ</vt:lpstr>
      <vt:lpstr>Το γελιο και το κλαμα Στην παιδικη ηλικια</vt:lpstr>
      <vt:lpstr>Το γελιο και το κλαμα ΣτουΣ ενηλικες </vt:lpstr>
      <vt:lpstr>Το γελιο και το κλαμα ΣτουΣ ενηλικεΣ</vt:lpstr>
      <vt:lpstr>Τα ΕΙΔΗ, Η ΒΙΟΧΗΜΕΙΑ, ΚΑΙ ΤΑ ΑΠΟΤΕΛΕΣΜΑΤΑ ΤΟΥ ΚΛΑΜΑΤΟΣ</vt:lpstr>
      <vt:lpstr>Τα ειδη, η βιοχημεια, και τα αποτελεΣματα του κλαματοΣ</vt:lpstr>
      <vt:lpstr>Τα ειδη, η βιοχημεια και τα αποτελεςματα του κλαματος</vt:lpstr>
      <vt:lpstr>Τα ειδη, η βιοχημεια και τα αποτελεΣματα του γελιου</vt:lpstr>
      <vt:lpstr>ΤΑ ΕΙΔΗ, Η ΒΙΟΧΗΜΕΙΑ, ΚΑΙ ΤΑ ΑΠΟΤΕΛΕΣΜΑΤΑ ΤΟΥ ΓΕΛΙΟΥ</vt:lpstr>
      <vt:lpstr>Τα ειδη, η βιοχημεια και τα αποτελεςματα του γελιου</vt:lpstr>
      <vt:lpstr>ΧΗΜΙΚΕΣ ΟΥΣΙΕΣ ΠΟΥ ΠΡΟΚΑΛΟΥΝ  ΓΕΛΙΟ Ή ΚΛΑΜΑ</vt:lpstr>
      <vt:lpstr>Το αεριο του γελιου</vt:lpstr>
      <vt:lpstr>δακρυγονα</vt:lpstr>
      <vt:lpstr>δακρυγονα</vt:lpstr>
      <vt:lpstr>Το γελιο και το κλαμα στις τεχνεσ</vt:lpstr>
      <vt:lpstr>Το γελιο και το κλαμα στις τεχνεσ</vt:lpstr>
      <vt:lpstr>Το γελιο και το κλαμα στις τεχνεσ</vt:lpstr>
      <vt:lpstr>Το γελιο και το κλαμα ςτην ποιηςη</vt:lpstr>
      <vt:lpstr>Το γελιο και το κλαμα ςτην ποιηςη</vt:lpstr>
      <vt:lpstr>ΘΡΗΝΟΙ ΚΑΙ ΜΟΙΡΟΛΟΓΙΑ</vt:lpstr>
      <vt:lpstr>ΘΡΗΝΟΙ ΚΑΙ ΜΟΙΡΟΛΟΓΙΑ</vt:lpstr>
      <vt:lpstr>ΤΟ ΓΕΛΙΟ Και το κλαμα στην ηθοποιια</vt:lpstr>
      <vt:lpstr>Το γελιο και το κλαμα Στην ηθοποιια</vt:lpstr>
      <vt:lpstr>Το τειχοΣ των δακρυων</vt:lpstr>
      <vt:lpstr>Το γελιο τησ αρκουδασ</vt:lpstr>
      <vt:lpstr>ΚΡΟΚΟΔΕΙΛΙΑ ΔΑΚΡΥΑ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ΓΕΛ ΚΕΡΑΤΣΙΝΙΟΥ ΕΡΕΥΝΗΤΙΚΗ ΕΡΓΑΣΙΑ ΤΜΗΜΑΤΟΣ Α5 2013-2014</dc:title>
  <dc:creator>Thomais</dc:creator>
  <cp:lastModifiedBy>User</cp:lastModifiedBy>
  <cp:revision>27</cp:revision>
  <dcterms:created xsi:type="dcterms:W3CDTF">2014-05-10T10:05:31Z</dcterms:created>
  <dcterms:modified xsi:type="dcterms:W3CDTF">2014-07-01T17:24:16Z</dcterms:modified>
</cp:coreProperties>
</file>